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ooper BT Light" panose="020B0604020202020204" charset="0"/>
      <p:regular r:id="rId16"/>
    </p:embeddedFont>
    <p:embeddedFont>
      <p:font typeface="Cooper BT Medium" panose="020B0604020202020204" charset="0"/>
      <p:regular r:id="rId17"/>
    </p:embeddedFont>
    <p:embeddedFont>
      <p:font typeface="TT Interphases" panose="020B0604020202020204" charset="0"/>
      <p:regular r:id="rId18"/>
    </p:embeddedFont>
    <p:embeddedFont>
      <p:font typeface="TT Interphase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1578" y="5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666750"/>
            <a:ext cx="8324850" cy="4270430"/>
            <a:chOff x="0" y="0"/>
            <a:chExt cx="11099800" cy="5693907"/>
          </a:xfrm>
        </p:grpSpPr>
        <p:sp>
          <p:nvSpPr>
            <p:cNvPr id="6" name="TextBox 6"/>
            <p:cNvSpPr txBox="1"/>
            <p:nvPr/>
          </p:nvSpPr>
          <p:spPr>
            <a:xfrm>
              <a:off x="0" y="5175747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</a:pPr>
              <a:r>
                <a:rPr lang="en-US" sz="2399" spc="-47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para talleres mecánicos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925"/>
              <a:ext cx="11099800" cy="4552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99"/>
                </a:lnSpc>
              </a:pPr>
              <a:r>
                <a:rPr lang="en-US" sz="8699" spc="-173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MechaGestionEX: La plataforma integral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6400" y="8267659"/>
            <a:ext cx="8324850" cy="1352591"/>
            <a:chOff x="0" y="0"/>
            <a:chExt cx="11099800" cy="1803454"/>
          </a:xfrm>
        </p:grpSpPr>
        <p:sp>
          <p:nvSpPr>
            <p:cNvPr id="9" name="TextBox 9"/>
            <p:cNvSpPr txBox="1"/>
            <p:nvPr/>
          </p:nvSpPr>
          <p:spPr>
            <a:xfrm>
              <a:off x="0" y="1268784"/>
              <a:ext cx="1109980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1099800" cy="1190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1">
                  <a:solidFill>
                    <a:srgbClr val="C4D7F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Integrantes: Carlos Herrera Marcelo Escobar</a:t>
              </a:r>
            </a:p>
            <a:p>
              <a:pPr marL="0" lvl="0" indent="0" algn="l">
                <a:lnSpc>
                  <a:spcPts val="3640"/>
                </a:lnSpc>
              </a:pPr>
              <a:r>
                <a:rPr lang="en-US" sz="2800" b="1">
                  <a:solidFill>
                    <a:srgbClr val="C4D7F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Docente: Cristian Espinoza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96400" y="3524250"/>
            <a:ext cx="8324850" cy="247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00"/>
              </a:lnSpc>
            </a:pPr>
            <a:r>
              <a:rPr lang="en-US" sz="9500" u="none" strike="noStrike" spc="-190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Arquitectura y Tecnologías</a:t>
            </a:r>
          </a:p>
        </p:txBody>
      </p:sp>
      <p:sp>
        <p:nvSpPr>
          <p:cNvPr id="8" name="Freeform 8"/>
          <p:cNvSpPr/>
          <p:nvPr/>
        </p:nvSpPr>
        <p:spPr>
          <a:xfrm>
            <a:off x="-52388" y="1028700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6" y="0"/>
                </a:lnTo>
                <a:lnTo>
                  <a:pt x="1438276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3352800"/>
            <a:ext cx="8324850" cy="4722495"/>
            <a:chOff x="0" y="0"/>
            <a:chExt cx="11099800" cy="6296660"/>
          </a:xfrm>
        </p:grpSpPr>
        <p:sp>
          <p:nvSpPr>
            <p:cNvPr id="3" name="TextBox 3"/>
            <p:cNvSpPr txBox="1"/>
            <p:nvPr/>
          </p:nvSpPr>
          <p:spPr>
            <a:xfrm>
              <a:off x="0" y="4737100"/>
              <a:ext cx="11099800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arquitectura de MechaGestionEX se compone de tres capas: presentación, aplicación y infraestructura, utilizando tecnologías modernas y seguras para un rendimiento óptimo.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1450"/>
              <a:ext cx="11099800" cy="3350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Arquitectura del Sistema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433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C4D7F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Desglose de tecnologías y capas utilizadas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96400" y="3524250"/>
            <a:ext cx="8324850" cy="247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00"/>
              </a:lnSpc>
            </a:pPr>
            <a:r>
              <a:rPr lang="en-US" sz="9500" u="none" strike="noStrike" spc="-190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Conclusión y Beneficios</a:t>
            </a:r>
          </a:p>
        </p:txBody>
      </p:sp>
      <p:sp>
        <p:nvSpPr>
          <p:cNvPr id="8" name="Freeform 8"/>
          <p:cNvSpPr/>
          <p:nvPr/>
        </p:nvSpPr>
        <p:spPr>
          <a:xfrm>
            <a:off x="-52388" y="1028700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6" y="0"/>
                </a:lnTo>
                <a:lnTo>
                  <a:pt x="1438276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1380838"/>
            <a:ext cx="9763125" cy="3294207"/>
            <a:chOff x="0" y="0"/>
            <a:chExt cx="13017500" cy="4392276"/>
          </a:xfrm>
        </p:grpSpPr>
        <p:sp>
          <p:nvSpPr>
            <p:cNvPr id="3" name="TextBox 3"/>
            <p:cNvSpPr txBox="1"/>
            <p:nvPr/>
          </p:nvSpPr>
          <p:spPr>
            <a:xfrm>
              <a:off x="0" y="3037637"/>
              <a:ext cx="11099800" cy="1354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</a:pPr>
              <a:r>
                <a:rPr lang="en-US" sz="2126" u="none" strike="noStrike" spc="-42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implementación de MechaGestionEX promete </a:t>
              </a:r>
              <a:r>
                <a:rPr lang="en-US" sz="2126" b="1" u="none" strike="noStrike" spc="-42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transformar</a:t>
              </a:r>
              <a:r>
                <a:rPr lang="en-US" sz="2126" u="none" strike="noStrike" spc="-42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talleres mecánicos, logrando mayor eficiencia, orden y fidelización de clientes. Invitamos a todos a </a:t>
              </a:r>
              <a:r>
                <a:rPr lang="en-US" sz="2126" b="1" u="none" strike="noStrike" spc="-42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probar la plataforma</a:t>
              </a:r>
              <a:r>
                <a:rPr lang="en-US" sz="2126" u="none" strike="noStrike" spc="-42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y experimentar sus beneficios.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0"/>
              <a:ext cx="13017500" cy="1807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874"/>
                </a:lnSpc>
                <a:spcBef>
                  <a:spcPct val="0"/>
                </a:spcBef>
              </a:pPr>
              <a:r>
                <a:rPr lang="en-US" sz="9874" u="none" strike="noStrike" spc="-197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Impacto Esperado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2596" y="0"/>
            <a:ext cx="8185404" cy="10287000"/>
            <a:chOff x="0" y="0"/>
            <a:chExt cx="21558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827" cy="2709333"/>
            </a:xfrm>
            <a:custGeom>
              <a:avLst/>
              <a:gdLst/>
              <a:ahLst/>
              <a:cxnLst/>
              <a:rect l="l" t="t" r="r" b="b"/>
              <a:pathLst>
                <a:path w="2155827" h="2709333">
                  <a:moveTo>
                    <a:pt x="0" y="0"/>
                  </a:moveTo>
                  <a:lnTo>
                    <a:pt x="2155827" y="0"/>
                  </a:lnTo>
                  <a:lnTo>
                    <a:pt x="2155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8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08180" y="666750"/>
            <a:ext cx="6947741" cy="8953500"/>
            <a:chOff x="0" y="0"/>
            <a:chExt cx="812800" cy="1047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47449"/>
            </a:xfrm>
            <a:custGeom>
              <a:avLst/>
              <a:gdLst/>
              <a:ahLst/>
              <a:cxnLst/>
              <a:rect l="l" t="t" r="r" b="b"/>
              <a:pathLst>
                <a:path w="812800" h="1047449">
                  <a:moveTo>
                    <a:pt x="44572" y="0"/>
                  </a:moveTo>
                  <a:lnTo>
                    <a:pt x="768228" y="0"/>
                  </a:lnTo>
                  <a:cubicBezTo>
                    <a:pt x="792844" y="0"/>
                    <a:pt x="812800" y="19956"/>
                    <a:pt x="812800" y="44572"/>
                  </a:cubicBezTo>
                  <a:lnTo>
                    <a:pt x="812800" y="1002877"/>
                  </a:lnTo>
                  <a:cubicBezTo>
                    <a:pt x="812800" y="1027493"/>
                    <a:pt x="792844" y="1047449"/>
                    <a:pt x="768228" y="1047449"/>
                  </a:cubicBezTo>
                  <a:lnTo>
                    <a:pt x="44572" y="1047449"/>
                  </a:lnTo>
                  <a:cubicBezTo>
                    <a:pt x="19956" y="1047449"/>
                    <a:pt x="0" y="1027493"/>
                    <a:pt x="0" y="1002877"/>
                  </a:cubicBezTo>
                  <a:lnTo>
                    <a:pt x="0" y="44572"/>
                  </a:lnTo>
                  <a:cubicBezTo>
                    <a:pt x="0" y="19956"/>
                    <a:pt x="19956" y="0"/>
                    <a:pt x="44572" y="0"/>
                  </a:cubicBezTo>
                  <a:close/>
                </a:path>
              </a:pathLst>
            </a:custGeom>
            <a:blipFill>
              <a:blip r:embed="rId2"/>
              <a:stretch>
                <a:fillRect t="-306" b="-30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6750" y="666750"/>
            <a:ext cx="8324850" cy="1969824"/>
            <a:chOff x="0" y="0"/>
            <a:chExt cx="11099800" cy="2626432"/>
          </a:xfrm>
        </p:grpSpPr>
        <p:sp>
          <p:nvSpPr>
            <p:cNvPr id="8" name="TextBox 8"/>
            <p:cNvSpPr txBox="1"/>
            <p:nvPr/>
          </p:nvSpPr>
          <p:spPr>
            <a:xfrm>
              <a:off x="0" y="2108272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Para más información y demos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1925"/>
              <a:ext cx="11099800" cy="1561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Contacto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6750" y="5143500"/>
            <a:ext cx="8324850" cy="895350"/>
            <a:chOff x="0" y="0"/>
            <a:chExt cx="11099800" cy="11938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Correo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7564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mecha.gestionex@tallermecanico.cl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6750" y="6934200"/>
            <a:ext cx="8324850" cy="895350"/>
            <a:chOff x="0" y="0"/>
            <a:chExt cx="11099800" cy="119380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Redes sociales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7564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@MechaGestionEX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6750" y="8724900"/>
            <a:ext cx="8324850" cy="895350"/>
            <a:chOff x="0" y="0"/>
            <a:chExt cx="11099800" cy="11938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Teléfono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7564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+56973578983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5400000" flipH="1">
            <a:off x="16106389" y="8352937"/>
            <a:ext cx="1792448" cy="1639275"/>
          </a:xfrm>
          <a:custGeom>
            <a:avLst/>
            <a:gdLst/>
            <a:ahLst/>
            <a:cxnLst/>
            <a:rect l="l" t="t" r="r" b="b"/>
            <a:pathLst>
              <a:path w="1792448" h="1639275">
                <a:moveTo>
                  <a:pt x="1792448" y="0"/>
                </a:moveTo>
                <a:lnTo>
                  <a:pt x="0" y="0"/>
                </a:lnTo>
                <a:lnTo>
                  <a:pt x="0" y="1639276"/>
                </a:lnTo>
                <a:lnTo>
                  <a:pt x="1792448" y="1639276"/>
                </a:lnTo>
                <a:lnTo>
                  <a:pt x="17924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96400" y="3524250"/>
            <a:ext cx="8324850" cy="247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00"/>
              </a:lnSpc>
            </a:pPr>
            <a:r>
              <a:rPr lang="en-US" sz="9500" u="none" strike="noStrike" spc="-190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Introducción y Contexto</a:t>
            </a:r>
          </a:p>
        </p:txBody>
      </p:sp>
      <p:sp>
        <p:nvSpPr>
          <p:cNvPr id="8" name="Freeform 8"/>
          <p:cNvSpPr/>
          <p:nvPr/>
        </p:nvSpPr>
        <p:spPr>
          <a:xfrm>
            <a:off x="-52388" y="1028700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6" y="0"/>
                </a:lnTo>
                <a:lnTo>
                  <a:pt x="1438276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3352800"/>
            <a:ext cx="8324850" cy="4722495"/>
            <a:chOff x="0" y="0"/>
            <a:chExt cx="11099800" cy="6296660"/>
          </a:xfrm>
        </p:grpSpPr>
        <p:sp>
          <p:nvSpPr>
            <p:cNvPr id="3" name="TextBox 3"/>
            <p:cNvSpPr txBox="1"/>
            <p:nvPr/>
          </p:nvSpPr>
          <p:spPr>
            <a:xfrm>
              <a:off x="0" y="4737100"/>
              <a:ext cx="11099800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</a:t>
              </a:r>
              <a:r>
                <a:rPr lang="en-US" sz="2400" b="1" u="none" strike="noStrike" spc="-48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digitalización de talleres mecánicos</a:t>
              </a: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es crucial para abordar problemas de gestión manual, facilitando procesos y mejorando la </a:t>
              </a:r>
              <a:r>
                <a:rPr lang="en-US" sz="2400" b="1" u="none" strike="noStrike" spc="-48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eficiencia operativa</a:t>
              </a: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mediante el uso de tecnología avanzada.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1450"/>
              <a:ext cx="11099800" cy="3350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Digitalización de Talleres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433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C4D7F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Mejora en la gestión y eficiencia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69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70122" y="6934200"/>
            <a:ext cx="9049034" cy="2712720"/>
            <a:chOff x="0" y="0"/>
            <a:chExt cx="2383285" cy="7144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3285" cy="714461"/>
            </a:xfrm>
            <a:custGeom>
              <a:avLst/>
              <a:gdLst/>
              <a:ahLst/>
              <a:cxnLst/>
              <a:rect l="l" t="t" r="r" b="b"/>
              <a:pathLst>
                <a:path w="2383285" h="714461">
                  <a:moveTo>
                    <a:pt x="34222" y="0"/>
                  </a:moveTo>
                  <a:lnTo>
                    <a:pt x="2349063" y="0"/>
                  </a:lnTo>
                  <a:cubicBezTo>
                    <a:pt x="2358139" y="0"/>
                    <a:pt x="2366844" y="3606"/>
                    <a:pt x="2373261" y="10023"/>
                  </a:cubicBezTo>
                  <a:cubicBezTo>
                    <a:pt x="2379679" y="16441"/>
                    <a:pt x="2383285" y="25146"/>
                    <a:pt x="2383285" y="34222"/>
                  </a:cubicBezTo>
                  <a:lnTo>
                    <a:pt x="2383285" y="680239"/>
                  </a:lnTo>
                  <a:cubicBezTo>
                    <a:pt x="2383285" y="699139"/>
                    <a:pt x="2367963" y="714461"/>
                    <a:pt x="2349063" y="714461"/>
                  </a:cubicBezTo>
                  <a:lnTo>
                    <a:pt x="34222" y="714461"/>
                  </a:lnTo>
                  <a:cubicBezTo>
                    <a:pt x="15322" y="714461"/>
                    <a:pt x="0" y="699139"/>
                    <a:pt x="0" y="680239"/>
                  </a:cubicBezTo>
                  <a:lnTo>
                    <a:pt x="0" y="34222"/>
                  </a:lnTo>
                  <a:cubicBezTo>
                    <a:pt x="0" y="15322"/>
                    <a:pt x="15322" y="0"/>
                    <a:pt x="34222" y="0"/>
                  </a:cubicBezTo>
                  <a:close/>
                </a:path>
              </a:pathLst>
            </a:custGeom>
            <a:solidFill>
              <a:srgbClr val="2B3A6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383285" cy="743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70122" y="666750"/>
            <a:ext cx="9075194" cy="5956430"/>
            <a:chOff x="0" y="0"/>
            <a:chExt cx="1238379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8379" cy="812800"/>
            </a:xfrm>
            <a:custGeom>
              <a:avLst/>
              <a:gdLst/>
              <a:ahLst/>
              <a:cxnLst/>
              <a:rect l="l" t="t" r="r" b="b"/>
              <a:pathLst>
                <a:path w="1238379" h="812800">
                  <a:moveTo>
                    <a:pt x="34123" y="0"/>
                  </a:moveTo>
                  <a:lnTo>
                    <a:pt x="1204256" y="0"/>
                  </a:lnTo>
                  <a:cubicBezTo>
                    <a:pt x="1223101" y="0"/>
                    <a:pt x="1238379" y="15278"/>
                    <a:pt x="1238379" y="34123"/>
                  </a:cubicBezTo>
                  <a:lnTo>
                    <a:pt x="1238379" y="778677"/>
                  </a:lnTo>
                  <a:cubicBezTo>
                    <a:pt x="1238379" y="797522"/>
                    <a:pt x="1223101" y="812800"/>
                    <a:pt x="1204256" y="812800"/>
                  </a:cubicBezTo>
                  <a:lnTo>
                    <a:pt x="34123" y="812800"/>
                  </a:lnTo>
                  <a:cubicBezTo>
                    <a:pt x="15278" y="812800"/>
                    <a:pt x="0" y="797522"/>
                    <a:pt x="0" y="778677"/>
                  </a:cubicBezTo>
                  <a:lnTo>
                    <a:pt x="0" y="34123"/>
                  </a:lnTo>
                  <a:cubicBezTo>
                    <a:pt x="0" y="15278"/>
                    <a:pt x="15278" y="0"/>
                    <a:pt x="34123" y="0"/>
                  </a:cubicBezTo>
                  <a:close/>
                </a:path>
              </a:pathLst>
            </a:custGeom>
            <a:blipFill>
              <a:blip r:embed="rId2"/>
              <a:stretch>
                <a:fillRect l="-390" r="-39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6750" y="819150"/>
            <a:ext cx="6886575" cy="428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3"/>
              </a:lnSpc>
              <a:spcBef>
                <a:spcPct val="0"/>
              </a:spcBef>
            </a:pPr>
            <a:r>
              <a:rPr lang="en-US" sz="8393" u="none" strike="noStrike" spc="-167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Problemática Actual: Gestión manual vs. digital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296400" y="7454265"/>
            <a:ext cx="7245717" cy="1253490"/>
            <a:chOff x="0" y="0"/>
            <a:chExt cx="9660955" cy="16713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966095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C4D7F2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Gestión de Talleres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36650"/>
              <a:ext cx="9660955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digitalización optimiza la gestión y reduce errores.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2339858"/>
                  </a:lnTo>
                  <a:cubicBezTo>
                    <a:pt x="4465383" y="2349946"/>
                    <a:pt x="4457205" y="2358124"/>
                    <a:pt x="4447118" y="2358124"/>
                  </a:cubicBezTo>
                  <a:lnTo>
                    <a:pt x="18265" y="2358124"/>
                  </a:lnTo>
                  <a:cubicBezTo>
                    <a:pt x="8178" y="2358124"/>
                    <a:pt x="0" y="2349946"/>
                    <a:pt x="0" y="2339858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11254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43300" y="1409686"/>
            <a:ext cx="11201400" cy="395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499"/>
              </a:lnSpc>
              <a:spcBef>
                <a:spcPct val="0"/>
              </a:spcBef>
            </a:pPr>
            <a:r>
              <a:rPr lang="en-US" sz="24999" spc="-1499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85%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981575" y="6038850"/>
            <a:ext cx="8324850" cy="2426970"/>
            <a:chOff x="0" y="0"/>
            <a:chExt cx="11099800" cy="323596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10998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C4D7F2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Aumento de eficiencia en talleres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55700"/>
              <a:ext cx="11099800" cy="20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implementación de MechaGestionEX puede </a:t>
              </a:r>
              <a:r>
                <a:rPr lang="en-US" sz="2400" b="1" u="none" strike="noStrike" spc="-48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incrementar la eficiencia</a:t>
              </a: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en la gestión de talleres mecánicos en un </a:t>
              </a:r>
              <a:r>
                <a:rPr lang="en-US" sz="2400" b="1" u="none" strike="noStrike" spc="-48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85%</a:t>
              </a: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permitiendo una mejor organización y atención al cliente, y aumentando la fidelización.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5400000" flipH="1">
            <a:off x="16106389" y="8156224"/>
            <a:ext cx="1792448" cy="1639275"/>
          </a:xfrm>
          <a:custGeom>
            <a:avLst/>
            <a:gdLst/>
            <a:ahLst/>
            <a:cxnLst/>
            <a:rect l="l" t="t" r="r" b="b"/>
            <a:pathLst>
              <a:path w="1792448" h="1639275">
                <a:moveTo>
                  <a:pt x="1792448" y="0"/>
                </a:moveTo>
                <a:lnTo>
                  <a:pt x="0" y="0"/>
                </a:lnTo>
                <a:lnTo>
                  <a:pt x="0" y="1639276"/>
                </a:lnTo>
                <a:lnTo>
                  <a:pt x="1792448" y="1639276"/>
                </a:lnTo>
                <a:lnTo>
                  <a:pt x="17924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 rot="-1219469">
            <a:off x="386218" y="831522"/>
            <a:ext cx="1995268" cy="1523660"/>
          </a:xfrm>
          <a:custGeom>
            <a:avLst/>
            <a:gdLst/>
            <a:ahLst/>
            <a:cxnLst/>
            <a:rect l="l" t="t" r="r" b="b"/>
            <a:pathLst>
              <a:path w="1995268" h="1523660">
                <a:moveTo>
                  <a:pt x="0" y="0"/>
                </a:moveTo>
                <a:lnTo>
                  <a:pt x="1995269" y="0"/>
                </a:lnTo>
                <a:lnTo>
                  <a:pt x="1995269" y="1523660"/>
                </a:lnTo>
                <a:lnTo>
                  <a:pt x="0" y="152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96400" y="3524250"/>
            <a:ext cx="8324850" cy="247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00"/>
              </a:lnSpc>
            </a:pPr>
            <a:r>
              <a:rPr lang="en-US" sz="9500" u="none" strike="noStrike" spc="-190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Objetivos del Proyecto</a:t>
            </a:r>
          </a:p>
        </p:txBody>
      </p:sp>
      <p:sp>
        <p:nvSpPr>
          <p:cNvPr id="8" name="Freeform 8"/>
          <p:cNvSpPr/>
          <p:nvPr/>
        </p:nvSpPr>
        <p:spPr>
          <a:xfrm>
            <a:off x="-52388" y="1028700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6" y="0"/>
                </a:lnTo>
                <a:lnTo>
                  <a:pt x="1438276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73009" y="666750"/>
            <a:ext cx="9148241" cy="8953500"/>
            <a:chOff x="0" y="0"/>
            <a:chExt cx="2409413" cy="2358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9413" cy="2358124"/>
            </a:xfrm>
            <a:custGeom>
              <a:avLst/>
              <a:gdLst/>
              <a:ahLst/>
              <a:cxnLst/>
              <a:rect l="l" t="t" r="r" b="b"/>
              <a:pathLst>
                <a:path w="2409413" h="2358124">
                  <a:moveTo>
                    <a:pt x="33851" y="0"/>
                  </a:moveTo>
                  <a:lnTo>
                    <a:pt x="2375562" y="0"/>
                  </a:lnTo>
                  <a:cubicBezTo>
                    <a:pt x="2394258" y="0"/>
                    <a:pt x="2409413" y="15156"/>
                    <a:pt x="2409413" y="33851"/>
                  </a:cubicBezTo>
                  <a:lnTo>
                    <a:pt x="2409413" y="2324272"/>
                  </a:lnTo>
                  <a:cubicBezTo>
                    <a:pt x="2409413" y="2342968"/>
                    <a:pt x="2394258" y="2358124"/>
                    <a:pt x="2375562" y="2358124"/>
                  </a:cubicBezTo>
                  <a:lnTo>
                    <a:pt x="33851" y="2358124"/>
                  </a:lnTo>
                  <a:cubicBezTo>
                    <a:pt x="24873" y="2358124"/>
                    <a:pt x="16263" y="2354557"/>
                    <a:pt x="9915" y="2348209"/>
                  </a:cubicBezTo>
                  <a:cubicBezTo>
                    <a:pt x="3566" y="2341861"/>
                    <a:pt x="0" y="2333250"/>
                    <a:pt x="0" y="2324272"/>
                  </a:cubicBezTo>
                  <a:lnTo>
                    <a:pt x="0" y="33851"/>
                  </a:lnTo>
                  <a:cubicBezTo>
                    <a:pt x="0" y="15156"/>
                    <a:pt x="15156" y="0"/>
                    <a:pt x="33851" y="0"/>
                  </a:cubicBezTo>
                  <a:close/>
                </a:path>
              </a:pathLst>
            </a:custGeom>
            <a:solidFill>
              <a:srgbClr val="11254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09413" cy="2386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6886575" cy="3048001"/>
            <a:chOff x="0" y="0"/>
            <a:chExt cx="9182100" cy="4064001"/>
          </a:xfrm>
        </p:grpSpPr>
        <p:sp>
          <p:nvSpPr>
            <p:cNvPr id="6" name="TextBox 6"/>
            <p:cNvSpPr txBox="1"/>
            <p:nvPr/>
          </p:nvSpPr>
          <p:spPr>
            <a:xfrm>
              <a:off x="0" y="3545841"/>
              <a:ext cx="91821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Detalle de metas y alcance del proyecto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925"/>
              <a:ext cx="9182100" cy="299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Objetivos Específicos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6400" y="1562100"/>
            <a:ext cx="6886575" cy="1294130"/>
            <a:chOff x="0" y="0"/>
            <a:chExt cx="9182100" cy="1725506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Gestión Integral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6646"/>
              <a:ext cx="9182100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Facilitar la administración completa de talleres mecánicos.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3354706"/>
            <a:ext cx="6886575" cy="1294130"/>
            <a:chOff x="0" y="0"/>
            <a:chExt cx="9182100" cy="17255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Sistema de Usuarios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86646"/>
              <a:ext cx="9182100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Implementar roles diferenciados para un mejor control.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5144135"/>
            <a:ext cx="6886575" cy="903605"/>
            <a:chOff x="0" y="0"/>
            <a:chExt cx="9182100" cy="120480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Arquitectura Escalable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86646"/>
              <a:ext cx="91821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Diseñar un sistema que crezca con el taller.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96400" y="6904990"/>
            <a:ext cx="6886575" cy="1322705"/>
            <a:chOff x="0" y="-38100"/>
            <a:chExt cx="9182100" cy="176360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Despliegue en la Nube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86646"/>
              <a:ext cx="9182100" cy="1038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 dirty="0" err="1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Preparar</a:t>
              </a:r>
              <a:r>
                <a:rPr lang="en-US" sz="2400" u="none" strike="noStrike" spc="-48" dirty="0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la </a:t>
              </a:r>
              <a:r>
                <a:rPr lang="en-US" sz="2400" u="none" strike="noStrike" spc="-48" dirty="0" err="1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plataforma</a:t>
              </a:r>
              <a:r>
                <a:rPr lang="en-US" sz="2400" u="none" strike="noStrike" spc="-48" dirty="0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para </a:t>
              </a:r>
              <a:r>
                <a:rPr lang="en-US" sz="2400" u="none" strike="noStrike" spc="-48" dirty="0" err="1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</a:t>
              </a:r>
              <a:r>
                <a:rPr lang="en-US" sz="2400" u="none" strike="noStrike" spc="-48" dirty="0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u="none" strike="noStrike" spc="-48" dirty="0" err="1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implementación</a:t>
              </a:r>
              <a:r>
                <a:rPr lang="en-US" sz="2400" u="none" strike="noStrike" spc="-48" dirty="0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u="none" strike="noStrike" spc="-48" dirty="0" err="1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en</a:t>
              </a:r>
              <a:r>
                <a:rPr lang="en-US" sz="2400" u="none" strike="noStrike" spc="-48" dirty="0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Azure.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96400" y="3524250"/>
            <a:ext cx="8324850" cy="247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00"/>
              </a:lnSpc>
            </a:pPr>
            <a:r>
              <a:rPr lang="en-US" sz="9500" u="none" strike="noStrike" spc="-190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Alcance Funcional</a:t>
            </a:r>
          </a:p>
        </p:txBody>
      </p:sp>
      <p:sp>
        <p:nvSpPr>
          <p:cNvPr id="8" name="Freeform 8"/>
          <p:cNvSpPr/>
          <p:nvPr/>
        </p:nvSpPr>
        <p:spPr>
          <a:xfrm>
            <a:off x="-52388" y="1028700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6" y="0"/>
                </a:lnTo>
                <a:lnTo>
                  <a:pt x="1438276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5143500"/>
            <a:ext cx="5448300" cy="2817495"/>
            <a:chOff x="0" y="0"/>
            <a:chExt cx="7264400" cy="3756660"/>
          </a:xfrm>
        </p:grpSpPr>
        <p:sp>
          <p:nvSpPr>
            <p:cNvPr id="3" name="TextBox 3"/>
            <p:cNvSpPr txBox="1"/>
            <p:nvPr/>
          </p:nvSpPr>
          <p:spPr>
            <a:xfrm>
              <a:off x="0" y="1155700"/>
              <a:ext cx="7264400" cy="2600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El panel de funcionario integra una agenda que permite gestionar citas y atenciones de manera eficiente, optimizando la atención al cliente y mejorando la organización del taller.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2F4F8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Agenda y Atenciones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5143500"/>
            <a:ext cx="5448300" cy="2817495"/>
            <a:chOff x="0" y="0"/>
            <a:chExt cx="7264400" cy="3756660"/>
          </a:xfrm>
        </p:grpSpPr>
        <p:sp>
          <p:nvSpPr>
            <p:cNvPr id="6" name="TextBox 6"/>
            <p:cNvSpPr txBox="1"/>
            <p:nvPr/>
          </p:nvSpPr>
          <p:spPr>
            <a:xfrm>
              <a:off x="0" y="1155700"/>
              <a:ext cx="7264400" cy="2600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Los funcionarios pueden acceder fácilmente a los datos de los clientes y vehículos, facilitando el seguimiento de servicios realizados y asegurando una atención personalizada y efectiva.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2F4F8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Clientes y Datos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2950" y="5143500"/>
            <a:ext cx="5448300" cy="2817495"/>
            <a:chOff x="0" y="0"/>
            <a:chExt cx="7264400" cy="3756660"/>
          </a:xfrm>
        </p:grpSpPr>
        <p:sp>
          <p:nvSpPr>
            <p:cNvPr id="9" name="TextBox 9"/>
            <p:cNvSpPr txBox="1"/>
            <p:nvPr/>
          </p:nvSpPr>
          <p:spPr>
            <a:xfrm>
              <a:off x="0" y="1155700"/>
              <a:ext cx="7264400" cy="2600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gestión de inventario se realiza de forma centralizada, permitiendo un control de stock preciso y la disponibilidad de repuestos, garantizando que el taller nunca se quede sin materiales esenciales.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2F4F8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Control de Inventario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6750" y="666750"/>
            <a:ext cx="12639675" cy="1790700"/>
            <a:chOff x="0" y="0"/>
            <a:chExt cx="16852900" cy="23876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869440"/>
              <a:ext cx="168529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Funcionalidades clave para la gestión eficaz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1925"/>
              <a:ext cx="16852900" cy="1561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Panel de Funcionario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850868" y="692349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379</Words>
  <Application>Microsoft Office PowerPoint</Application>
  <PresentationFormat>Personalizado</PresentationFormat>
  <Paragraphs>49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Cooper BT Medium</vt:lpstr>
      <vt:lpstr>Calibri</vt:lpstr>
      <vt:lpstr>Arial</vt:lpstr>
      <vt:lpstr>TT Interphases</vt:lpstr>
      <vt:lpstr>Cooper BT Light</vt:lpstr>
      <vt:lpstr>TT Interphases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- MechaGestionEX: La plataforma integral</dc:title>
  <dc:description>Presentación - MechaGestionEX: La plataforma integral</dc:description>
  <cp:lastModifiedBy>CARLOS . HERRERA ALMENDRA</cp:lastModifiedBy>
  <cp:revision>2</cp:revision>
  <dcterms:created xsi:type="dcterms:W3CDTF">2006-08-16T00:00:00Z</dcterms:created>
  <dcterms:modified xsi:type="dcterms:W3CDTF">2025-11-22T15:32:54Z</dcterms:modified>
  <dc:identifier>DAG5bbmNdnk</dc:identifier>
</cp:coreProperties>
</file>